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8" r:id="rId10"/>
    <p:sldId id="264" r:id="rId11"/>
    <p:sldId id="265" r:id="rId12"/>
    <p:sldId id="269" r:id="rId13"/>
    <p:sldId id="270" r:id="rId14"/>
    <p:sldId id="271" r:id="rId15"/>
    <p:sldId id="272" r:id="rId16"/>
    <p:sldId id="273" r:id="rId17"/>
    <p:sldId id="275" r:id="rId18"/>
    <p:sldId id="274" r:id="rId19"/>
    <p:sldId id="266" r:id="rId20"/>
    <p:sldId id="267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5250" autoAdjust="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D30663-DB8E-4CAB-B3C3-42AA97ECA8C3}" type="datetimeFigureOut">
              <a:rPr lang="en-IN" smtClean="0"/>
              <a:t>03-05-2020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5C738A-D88C-46FD-948A-D7CC6CF5E9C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097487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Where do we get this data ?</a:t>
            </a:r>
          </a:p>
          <a:p>
            <a:r>
              <a:rPr lang="en-IN" dirty="0"/>
              <a:t>How are this data collected ?</a:t>
            </a:r>
          </a:p>
          <a:p>
            <a:r>
              <a:rPr lang="en-IN" dirty="0"/>
              <a:t>What is difference between a data warehouse and data lake??</a:t>
            </a:r>
          </a:p>
          <a:p>
            <a:r>
              <a:rPr lang="en-IN" dirty="0"/>
              <a:t>What are the potential sectors 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5C738A-D88C-46FD-948A-D7CC6CF5E9C6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375409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Ask them for some more examples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5C738A-D88C-46FD-948A-D7CC6CF5E9C6}" type="slidenum">
              <a:rPr lang="en-IN" smtClean="0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806894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What are some use cases of data science??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5C738A-D88C-46FD-948A-D7CC6CF5E9C6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467656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5C738A-D88C-46FD-948A-D7CC6CF5E9C6}" type="slidenum">
              <a:rPr lang="en-IN" smtClean="0"/>
              <a:t>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847862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5C738A-D88C-46FD-948A-D7CC6CF5E9C6}" type="slidenum">
              <a:rPr lang="en-IN" smtClean="0"/>
              <a:t>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225956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5/3/2020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41378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5/3/2020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62788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5/3/2020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86838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5/3/2020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0281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5/3/2020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43975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5/3/2020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04193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5/3/2020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58296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5/3/2020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31532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5/3/2020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35054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5/3/2020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59034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5/3/2020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38252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5/3/2020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02523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37" r:id="rId6"/>
    <p:sldLayoutId id="2147483733" r:id="rId7"/>
    <p:sldLayoutId id="2147483734" r:id="rId8"/>
    <p:sldLayoutId id="2147483735" r:id="rId9"/>
    <p:sldLayoutId id="2147483736" r:id="rId10"/>
    <p:sldLayoutId id="2147483738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6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gi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3.png"/><Relationship Id="rId5" Type="http://schemas.openxmlformats.org/officeDocument/2006/relationships/image" Target="../media/image42.jpeg"/><Relationship Id="rId4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50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jpeg"/><Relationship Id="rId5" Type="http://schemas.openxmlformats.org/officeDocument/2006/relationships/image" Target="../media/image48.jpeg"/><Relationship Id="rId4" Type="http://schemas.openxmlformats.org/officeDocument/2006/relationships/image" Target="../media/image47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jpeg"/><Relationship Id="rId7" Type="http://schemas.openxmlformats.org/officeDocument/2006/relationships/image" Target="../media/image1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e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23.png"/><Relationship Id="rId7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jpeg"/><Relationship Id="rId4" Type="http://schemas.openxmlformats.org/officeDocument/2006/relationships/image" Target="../media/image24.png"/><Relationship Id="rId9" Type="http://schemas.openxmlformats.org/officeDocument/2006/relationships/image" Target="../media/image2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28">
            <a:extLst>
              <a:ext uri="{FF2B5EF4-FFF2-40B4-BE49-F238E27FC236}">
                <a16:creationId xmlns:a16="http://schemas.microsoft.com/office/drawing/2014/main" id="{0AF4F2BA-3C03-4E2C-8ABC-0949B61B3C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B7E267-B975-4ABE-86B0-6E9B0DF3CE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6395" b="933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CA32ECE-A671-45E4-A229-A77CE100A7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rgbClr val="FFFFFF"/>
                </a:solidFill>
              </a:rPr>
              <a:t>Who The Hell Is Data Scientist 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898282-70DA-479B-BB11-025EF14C04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rgbClr val="FFFFFF"/>
                </a:solidFill>
              </a:rPr>
              <a:t>By Rinki Nag</a:t>
            </a:r>
          </a:p>
        </p:txBody>
      </p:sp>
      <p:cxnSp>
        <p:nvCxnSpPr>
          <p:cNvPr id="38" name="Straight Connector 30">
            <a:extLst>
              <a:ext uri="{FF2B5EF4-FFF2-40B4-BE49-F238E27FC236}">
                <a16:creationId xmlns:a16="http://schemas.microsoft.com/office/drawing/2014/main" id="{A07787ED-5EDC-4C54-AD87-55B60D0FE3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2">
            <a:extLst>
              <a:ext uri="{FF2B5EF4-FFF2-40B4-BE49-F238E27FC236}">
                <a16:creationId xmlns:a16="http://schemas.microsoft.com/office/drawing/2014/main" id="{B40A8CA7-7D5A-43B0-A1A0-B558ECA9E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28" name="Picture 4" descr="LetsUpgrade - Home | Facebook">
            <a:extLst>
              <a:ext uri="{FF2B5EF4-FFF2-40B4-BE49-F238E27FC236}">
                <a16:creationId xmlns:a16="http://schemas.microsoft.com/office/drawing/2014/main" id="{9F2B72D1-7616-4BB9-830F-7E8121DAC1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8875" y="-14282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84289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52FE9-17DF-4F15-BF2D-DF527C72C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is a full-stack data scientist or AI engineer ? Why they are so much in demand?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62903E-0DED-4919-89C9-3A8F9C74E1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9220" name="Picture 4" descr="What is a Full Stack Data Scientist? - Analytics India Magazine">
            <a:extLst>
              <a:ext uri="{FF2B5EF4-FFF2-40B4-BE49-F238E27FC236}">
                <a16:creationId xmlns:a16="http://schemas.microsoft.com/office/drawing/2014/main" id="{844B7CF9-0C45-4675-9D76-6DDA9D91E0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320" y="2108201"/>
            <a:ext cx="10283892" cy="4106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98044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C06E91-0C49-4AA5-87B7-9B5FCA43B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can I get started?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E37F54-6755-499A-9C19-E22D0DB010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Start with any programming language , python is one of my favorite and easiest programming language </a:t>
            </a:r>
          </a:p>
          <a:p>
            <a:r>
              <a:rPr lang="en-US" dirty="0"/>
              <a:t>Try to automate stuffs start with solving your own problem or your friends boring stuffs read how to automate boring stuffs with python (awesome read)</a:t>
            </a:r>
          </a:p>
          <a:p>
            <a:r>
              <a:rPr lang="en-US" dirty="0"/>
              <a:t>Solve problems on Hacker rank , Leetcode, codesignal .Start with solving 3 problems a week make it a habit</a:t>
            </a:r>
          </a:p>
          <a:p>
            <a:r>
              <a:rPr lang="en-US" dirty="0"/>
              <a:t>Make your LinkedIn Profile PRO and GitHub is future resume , write blog articles its important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025407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5E12EF3-3199-40C5-B38D-E1953F8F5F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449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5746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826E86D-0C8D-4E99-9CD2-0B0F21B2E9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35909"/>
            <a:ext cx="12192000" cy="6662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720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3346B5E-FC0E-4BC3-9051-0E3F55644B6B}"/>
              </a:ext>
            </a:extLst>
          </p:cNvPr>
          <p:cNvSpPr txBox="1"/>
          <p:nvPr/>
        </p:nvSpPr>
        <p:spPr>
          <a:xfrm>
            <a:off x="1702340" y="350196"/>
            <a:ext cx="78210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i="1" dirty="0">
                <a:latin typeface="+mj-lt"/>
              </a:rPr>
              <a:t>Starting Anything most Important thing required is Motivation </a:t>
            </a:r>
          </a:p>
          <a:p>
            <a:r>
              <a:rPr lang="en-IN" b="1" i="1" dirty="0">
                <a:latin typeface="+mj-lt"/>
              </a:rPr>
              <a:t>I personally get motivated from Books and movies </a:t>
            </a:r>
          </a:p>
        </p:txBody>
      </p:sp>
      <p:pic>
        <p:nvPicPr>
          <p:cNvPr id="10242" name="Picture 2" descr="Jason Schneider Featured In 'The Age Of A.I.' Hosted By Robert ...">
            <a:extLst>
              <a:ext uri="{FF2B5EF4-FFF2-40B4-BE49-F238E27FC236}">
                <a16:creationId xmlns:a16="http://schemas.microsoft.com/office/drawing/2014/main" id="{4492C1AC-814A-4001-B394-8DCF2DD2A1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952" y="1178263"/>
            <a:ext cx="51435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Factfulness: Ten Reasons We're Wrong About The World - And Why ...">
            <a:extLst>
              <a:ext uri="{FF2B5EF4-FFF2-40B4-BE49-F238E27FC236}">
                <a16:creationId xmlns:a16="http://schemas.microsoft.com/office/drawing/2014/main" id="{03A6EC61-E781-439B-8D25-ADC6D79A8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9859" y="1368763"/>
            <a:ext cx="310515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 descr="How Far is Too Far? | The Age of A.I. - YouTube">
            <a:extLst>
              <a:ext uri="{FF2B5EF4-FFF2-40B4-BE49-F238E27FC236}">
                <a16:creationId xmlns:a16="http://schemas.microsoft.com/office/drawing/2014/main" id="{1F5B28FB-E7C0-4CB1-B416-9CBFE44B75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6936" y="1887167"/>
            <a:ext cx="2735438" cy="2363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01213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8AD35-D673-44C6-B8EB-FBB355D76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Who the Hell is Data Scientist ?</a:t>
            </a:r>
            <a:br>
              <a:rPr lang="en-IN" dirty="0"/>
            </a:br>
            <a:r>
              <a:rPr lang="en-IN" dirty="0"/>
              <a:t>Ans: Jack of All Trades</a:t>
            </a:r>
          </a:p>
        </p:txBody>
      </p:sp>
      <p:pic>
        <p:nvPicPr>
          <p:cNvPr id="11266" name="Picture 2" descr="Jack of All Trades, Master of None | Diy marketing, Card tattoo ...">
            <a:extLst>
              <a:ext uri="{FF2B5EF4-FFF2-40B4-BE49-F238E27FC236}">
                <a16:creationId xmlns:a16="http://schemas.microsoft.com/office/drawing/2014/main" id="{995BBE19-91F2-496F-B70F-0AE79FFEF3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7872" y="1129005"/>
            <a:ext cx="3352714" cy="4795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Today's Educator: A Jack of All Trades and Master of One">
            <a:extLst>
              <a:ext uri="{FF2B5EF4-FFF2-40B4-BE49-F238E27FC236}">
                <a16:creationId xmlns:a16="http://schemas.microsoft.com/office/drawing/2014/main" id="{E237C974-4C05-4F54-8C88-EC8C4C9D3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604" y="2066829"/>
            <a:ext cx="4581525" cy="3190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Equals Sign, Equality, Mathematics, Mathematical Notation, Symbol ...">
            <a:extLst>
              <a:ext uri="{FF2B5EF4-FFF2-40B4-BE49-F238E27FC236}">
                <a16:creationId xmlns:a16="http://schemas.microsoft.com/office/drawing/2014/main" id="{16E1175C-BF97-4961-9593-A0E4E9798A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9922" y="2920844"/>
            <a:ext cx="1532156" cy="1212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02283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269F1-52B6-4A55-881E-7F8BDFA397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Will recession or Automation Take away Jobs of  Data scientist or people involved in pipeline?</a:t>
            </a:r>
          </a:p>
        </p:txBody>
      </p:sp>
      <p:pic>
        <p:nvPicPr>
          <p:cNvPr id="12290" name="Picture 2" descr="Google Cloud Platform Monitoring | Opsview">
            <a:extLst>
              <a:ext uri="{FF2B5EF4-FFF2-40B4-BE49-F238E27FC236}">
                <a16:creationId xmlns:a16="http://schemas.microsoft.com/office/drawing/2014/main" id="{F5698610-D1CB-4663-B615-2007A1E974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514" y="1570265"/>
            <a:ext cx="2815123" cy="2815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How Google Cloud AutoML helps the organization to build AI models?">
            <a:extLst>
              <a:ext uri="{FF2B5EF4-FFF2-40B4-BE49-F238E27FC236}">
                <a16:creationId xmlns:a16="http://schemas.microsoft.com/office/drawing/2014/main" id="{F70C8E1E-F706-420C-8C7A-251D78B261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9805" y="4284306"/>
            <a:ext cx="2478832" cy="1239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4" name="Picture 6" descr="Head in the Clouds: Microsoft Azure - Posts By SpecterOps Team Members">
            <a:extLst>
              <a:ext uri="{FF2B5EF4-FFF2-40B4-BE49-F238E27FC236}">
                <a16:creationId xmlns:a16="http://schemas.microsoft.com/office/drawing/2014/main" id="{7FFA3959-BE89-41F9-B044-14DB99F090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2261" y="2049430"/>
            <a:ext cx="3300964" cy="1856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6" name="Picture 8" descr="AutoML - Microsoft Research">
            <a:extLst>
              <a:ext uri="{FF2B5EF4-FFF2-40B4-BE49-F238E27FC236}">
                <a16:creationId xmlns:a16="http://schemas.microsoft.com/office/drawing/2014/main" id="{36612990-D0C9-4968-BEF4-FDE426A97E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079010" y="4035198"/>
            <a:ext cx="2527465" cy="1737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8" name="Picture 10" descr="AutoML | AWS Partner Network (APN) Blog">
            <a:extLst>
              <a:ext uri="{FF2B5EF4-FFF2-40B4-BE49-F238E27FC236}">
                <a16:creationId xmlns:a16="http://schemas.microsoft.com/office/drawing/2014/main" id="{DCE646F7-FD5E-4AB0-9E2C-EF5C2176DA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0947" y="4035199"/>
            <a:ext cx="2901514" cy="1737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00" name="Picture 12" descr="Amazon has now started offering quantum computing on AWS Cloud ...">
            <a:extLst>
              <a:ext uri="{FF2B5EF4-FFF2-40B4-BE49-F238E27FC236}">
                <a16:creationId xmlns:a16="http://schemas.microsoft.com/office/drawing/2014/main" id="{34214D63-87B9-4093-AAE0-1C0D405609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1511" y="1995233"/>
            <a:ext cx="2466975" cy="1847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90249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After slowdown FM radio industry faces Covid-19; seeks government ...">
            <a:extLst>
              <a:ext uri="{FF2B5EF4-FFF2-40B4-BE49-F238E27FC236}">
                <a16:creationId xmlns:a16="http://schemas.microsoft.com/office/drawing/2014/main" id="{2540ED75-B6BF-4146-86A4-D60AB3E17B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893" y="485192"/>
            <a:ext cx="2114939" cy="1586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 descr="Dial, landline, phone, phone call, rotary telephone, telephone icon">
            <a:extLst>
              <a:ext uri="{FF2B5EF4-FFF2-40B4-BE49-F238E27FC236}">
                <a16:creationId xmlns:a16="http://schemas.microsoft.com/office/drawing/2014/main" id="{C7BF7182-68F6-48D2-85FB-2948FBBFF8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6873" y="2492830"/>
            <a:ext cx="1275183" cy="1275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2" name="Picture 6" descr="Point and Shoot Camera | 360° Panorama Camera | DSC-H300 | Sony IN">
            <a:extLst>
              <a:ext uri="{FF2B5EF4-FFF2-40B4-BE49-F238E27FC236}">
                <a16:creationId xmlns:a16="http://schemas.microsoft.com/office/drawing/2014/main" id="{3E46963A-EE5F-49DC-A321-492987DDBD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7385" y="349899"/>
            <a:ext cx="3279855" cy="1721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4" name="Picture 8" descr="CHOOSING THE BEST BAKING STONES - Shopping Anywhere">
            <a:extLst>
              <a:ext uri="{FF2B5EF4-FFF2-40B4-BE49-F238E27FC236}">
                <a16:creationId xmlns:a16="http://schemas.microsoft.com/office/drawing/2014/main" id="{FBDB7425-9227-4B0D-8CEC-4CCEE4DA3D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8945" y="431152"/>
            <a:ext cx="3590663" cy="1991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6" name="Picture 10" descr="Importance of Interactive Teaching | ezTalks">
            <a:extLst>
              <a:ext uri="{FF2B5EF4-FFF2-40B4-BE49-F238E27FC236}">
                <a16:creationId xmlns:a16="http://schemas.microsoft.com/office/drawing/2014/main" id="{CF6F7173-369E-4273-9198-D77501B61A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4782" y="2768034"/>
            <a:ext cx="2836820" cy="1999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8" name="Picture 12" descr="Vivo V17 - Price in India, Full Specifications &amp; Features (1st May ...">
            <a:extLst>
              <a:ext uri="{FF2B5EF4-FFF2-40B4-BE49-F238E27FC236}">
                <a16:creationId xmlns:a16="http://schemas.microsoft.com/office/drawing/2014/main" id="{79701FFE-1A06-451A-8F9E-48F2ABEFFF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7126" y="2504101"/>
            <a:ext cx="4428931" cy="3321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53201F1C-64EF-4C5D-A8D9-C5FAF4E1E850}"/>
              </a:ext>
            </a:extLst>
          </p:cNvPr>
          <p:cNvSpPr/>
          <p:nvPr/>
        </p:nvSpPr>
        <p:spPr>
          <a:xfrm rot="2292126">
            <a:off x="3079102" y="1530220"/>
            <a:ext cx="1222310" cy="6224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E25B9E98-94DF-4C71-9593-205816E909D8}"/>
              </a:ext>
            </a:extLst>
          </p:cNvPr>
          <p:cNvSpPr/>
          <p:nvPr/>
        </p:nvSpPr>
        <p:spPr>
          <a:xfrm rot="8156746">
            <a:off x="7326084" y="1733696"/>
            <a:ext cx="1222310" cy="6224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0ADBDE83-16B4-4461-8022-386D6F7AA89D}"/>
              </a:ext>
            </a:extLst>
          </p:cNvPr>
          <p:cNvSpPr/>
          <p:nvPr/>
        </p:nvSpPr>
        <p:spPr>
          <a:xfrm rot="5641329">
            <a:off x="5955757" y="1827439"/>
            <a:ext cx="914003" cy="6224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A253D5DC-CE4E-4262-A5A8-7DAD135C4DB7}"/>
              </a:ext>
            </a:extLst>
          </p:cNvPr>
          <p:cNvSpPr/>
          <p:nvPr/>
        </p:nvSpPr>
        <p:spPr>
          <a:xfrm rot="2292126">
            <a:off x="2533955" y="3740309"/>
            <a:ext cx="1222310" cy="6224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702BE0CE-7EE8-4803-BC43-2923AF0145AF}"/>
              </a:ext>
            </a:extLst>
          </p:cNvPr>
          <p:cNvSpPr/>
          <p:nvPr/>
        </p:nvSpPr>
        <p:spPr>
          <a:xfrm rot="9214264">
            <a:off x="8157321" y="4889482"/>
            <a:ext cx="1222310" cy="6224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419FFA6-C1E6-42E1-AA43-D1C280138862}"/>
              </a:ext>
            </a:extLst>
          </p:cNvPr>
          <p:cNvSpPr txBox="1"/>
          <p:nvPr/>
        </p:nvSpPr>
        <p:spPr>
          <a:xfrm>
            <a:off x="535767" y="4692911"/>
            <a:ext cx="21778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Advancement and evolution is truth </a:t>
            </a:r>
          </a:p>
          <a:p>
            <a:endParaRPr lang="en-IN" dirty="0"/>
          </a:p>
          <a:p>
            <a:r>
              <a:rPr lang="en-IN" dirty="0"/>
              <a:t>Nothing is permanent</a:t>
            </a:r>
          </a:p>
        </p:txBody>
      </p:sp>
    </p:spTree>
    <p:extLst>
      <p:ext uri="{BB962C8B-B14F-4D97-AF65-F5344CB8AC3E}">
        <p14:creationId xmlns:p14="http://schemas.microsoft.com/office/powerpoint/2010/main" val="40388968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Design Thinking Is Transforming Learning Experience - eLearning ...">
            <a:extLst>
              <a:ext uri="{FF2B5EF4-FFF2-40B4-BE49-F238E27FC236}">
                <a16:creationId xmlns:a16="http://schemas.microsoft.com/office/drawing/2014/main" id="{E8352A96-57A0-44F0-95F2-B607929466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1461" y="1350218"/>
            <a:ext cx="7810500" cy="438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2080C4B-4501-44E2-B826-8F8644C14D92}"/>
              </a:ext>
            </a:extLst>
          </p:cNvPr>
          <p:cNvSpPr txBox="1"/>
          <p:nvPr/>
        </p:nvSpPr>
        <p:spPr>
          <a:xfrm>
            <a:off x="2304661" y="447869"/>
            <a:ext cx="69979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i="1" dirty="0"/>
              <a:t>Only thing that can save us is learning and continuously upgrading</a:t>
            </a:r>
          </a:p>
        </p:txBody>
      </p:sp>
    </p:spTree>
    <p:extLst>
      <p:ext uri="{BB962C8B-B14F-4D97-AF65-F5344CB8AC3E}">
        <p14:creationId xmlns:p14="http://schemas.microsoft.com/office/powerpoint/2010/main" val="42279677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78D62-BCF6-4F8D-8A52-CEE9422C0A9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                 Q &amp; 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E5C53E-6931-415F-8538-75E222787D6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38105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D402D7-7A95-43A4-9BDC-BAAA8BD29F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Flow of this session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A18F5C-EFB0-451E-94A5-9BE30FEF6D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1) What is data and why should I bother about it?</a:t>
            </a:r>
          </a:p>
          <a:p>
            <a:r>
              <a:rPr lang="en-US" dirty="0"/>
              <a:t>2) How can these numbers help in problem-solving?</a:t>
            </a:r>
          </a:p>
          <a:p>
            <a:r>
              <a:rPr lang="en-US" dirty="0"/>
              <a:t>3) How do these data scientists help me in making any organization data-driven?</a:t>
            </a:r>
          </a:p>
          <a:p>
            <a:r>
              <a:rPr lang="en-US" dirty="0"/>
              <a:t>4) Can they do it all alone? Who are those data warriors? </a:t>
            </a:r>
          </a:p>
          <a:p>
            <a:r>
              <a:rPr lang="en-US" dirty="0"/>
              <a:t>5) What is a full-stack data scientist?</a:t>
            </a:r>
          </a:p>
          <a:p>
            <a:r>
              <a:rPr lang="en-US" dirty="0"/>
              <a:t>6) How can I get started?</a:t>
            </a:r>
          </a:p>
          <a:p>
            <a:r>
              <a:rPr lang="en-IN" dirty="0"/>
              <a:t>7) Q &amp; A</a:t>
            </a:r>
          </a:p>
        </p:txBody>
      </p:sp>
    </p:spTree>
    <p:extLst>
      <p:ext uri="{BB962C8B-B14F-4D97-AF65-F5344CB8AC3E}">
        <p14:creationId xmlns:p14="http://schemas.microsoft.com/office/powerpoint/2010/main" val="35087351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16AF0-7A31-4CDE-A159-CC90851DDF0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            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E86D76A-280E-4FA8-A89C-87E0F86532C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485889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B70F5-6513-4DCE-B0C5-86B68380DD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is data and why should I bother about it?</a:t>
            </a:r>
            <a:br>
              <a:rPr lang="en-US" dirty="0"/>
            </a:br>
            <a:endParaRPr lang="en-IN" dirty="0"/>
          </a:p>
        </p:txBody>
      </p:sp>
      <p:pic>
        <p:nvPicPr>
          <p:cNvPr id="2050" name="Picture 2" descr="Barrel, crude, gas, logo, oil, petroleum, power icon">
            <a:extLst>
              <a:ext uri="{FF2B5EF4-FFF2-40B4-BE49-F238E27FC236}">
                <a16:creationId xmlns:a16="http://schemas.microsoft.com/office/drawing/2014/main" id="{EDD3EB44-39F4-4D94-8BCF-22B9BF09125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472" y="2001668"/>
            <a:ext cx="3760788" cy="3760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Equals Sign, Equality, Mathematics, Mathematical Notation, Symbol ...">
            <a:extLst>
              <a:ext uri="{FF2B5EF4-FFF2-40B4-BE49-F238E27FC236}">
                <a16:creationId xmlns:a16="http://schemas.microsoft.com/office/drawing/2014/main" id="{B238F71C-02FA-4C55-AD92-EF02343650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8655" y="2911876"/>
            <a:ext cx="2195830" cy="1737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Database Logo Computer Icons, others free png | PNGFuel">
            <a:extLst>
              <a:ext uri="{FF2B5EF4-FFF2-40B4-BE49-F238E27FC236}">
                <a16:creationId xmlns:a16="http://schemas.microsoft.com/office/drawing/2014/main" id="{0363D5B8-9A1C-422D-BCAC-EE5617F185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1740" y="2237173"/>
            <a:ext cx="4571420" cy="3525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49682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2804E-6DBC-48C5-AE1A-2CE847EA4E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Sectors for having tons of data are potential data factory</a:t>
            </a:r>
          </a:p>
        </p:txBody>
      </p:sp>
      <p:pic>
        <p:nvPicPr>
          <p:cNvPr id="3076" name="Picture 4" descr="Business Finance Logo Graph Bar Arrow Inside Cog Gear Design ...">
            <a:extLst>
              <a:ext uri="{FF2B5EF4-FFF2-40B4-BE49-F238E27FC236}">
                <a16:creationId xmlns:a16="http://schemas.microsoft.com/office/drawing/2014/main" id="{A3FA417C-2D72-412D-AD23-36BB4EDDE47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845" y="2145523"/>
            <a:ext cx="1773708" cy="1773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Medical Logo – Stock Vector Royalty Free Cliparts, Vectors, And ...">
            <a:extLst>
              <a:ext uri="{FF2B5EF4-FFF2-40B4-BE49-F238E27FC236}">
                <a16:creationId xmlns:a16="http://schemas.microsoft.com/office/drawing/2014/main" id="{B1B90427-ED35-4027-BBA8-2E6FB77731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7378" y="3219176"/>
            <a:ext cx="1960984" cy="1960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Is a retail franchise for you? : How to Buy a Franchise">
            <a:extLst>
              <a:ext uri="{FF2B5EF4-FFF2-40B4-BE49-F238E27FC236}">
                <a16:creationId xmlns:a16="http://schemas.microsoft.com/office/drawing/2014/main" id="{8B53EEDE-0CD8-4D22-B480-15DAE5422C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8752" y="1917246"/>
            <a:ext cx="2923560" cy="1773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3 Tips for Marketing a New CPG Product | MBB Agency">
            <a:extLst>
              <a:ext uri="{FF2B5EF4-FFF2-40B4-BE49-F238E27FC236}">
                <a16:creationId xmlns:a16="http://schemas.microsoft.com/office/drawing/2014/main" id="{5438C280-3182-42E6-B61C-5303F87EE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7321" y="3837988"/>
            <a:ext cx="3910062" cy="2051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Cinema Vector Logo. Film Vest Emblem Stock Vector - Illustration ...">
            <a:extLst>
              <a:ext uri="{FF2B5EF4-FFF2-40B4-BE49-F238E27FC236}">
                <a16:creationId xmlns:a16="http://schemas.microsoft.com/office/drawing/2014/main" id="{D7263594-0EF1-43ED-AE78-AA3248A6E8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617" y="4221014"/>
            <a:ext cx="1799253" cy="1799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Sports Logo Maker | Design Sports Logos | GraphicSprings">
            <a:extLst>
              <a:ext uri="{FF2B5EF4-FFF2-40B4-BE49-F238E27FC236}">
                <a16:creationId xmlns:a16="http://schemas.microsoft.com/office/drawing/2014/main" id="{43FC51E7-A635-457E-98BA-135951A09A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6447" y="1933929"/>
            <a:ext cx="1773708" cy="1773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30016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3306AB-7AE4-40AA-99E4-BBDBC89310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can these numbers help in problem-solving?</a:t>
            </a:r>
            <a:br>
              <a:rPr lang="en-US" dirty="0"/>
            </a:br>
            <a:endParaRPr lang="en-IN" dirty="0"/>
          </a:p>
        </p:txBody>
      </p:sp>
      <p:pic>
        <p:nvPicPr>
          <p:cNvPr id="4098" name="Picture 2" descr="Steps to develop problem-solving skills - Kanika Modi - Medium">
            <a:extLst>
              <a:ext uri="{FF2B5EF4-FFF2-40B4-BE49-F238E27FC236}">
                <a16:creationId xmlns:a16="http://schemas.microsoft.com/office/drawing/2014/main" id="{78FFCB34-7DCC-41FC-81F0-56829CEBFBE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378" y="2224932"/>
            <a:ext cx="5049448" cy="2775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Creative Problem Solving - Lessons - Tes Teach">
            <a:extLst>
              <a:ext uri="{FF2B5EF4-FFF2-40B4-BE49-F238E27FC236}">
                <a16:creationId xmlns:a16="http://schemas.microsoft.com/office/drawing/2014/main" id="{8C1E7990-0B5F-4D29-9EAA-5208E4B614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3117" y="2029191"/>
            <a:ext cx="5291505" cy="3972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68497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92A1B4-ABA3-460B-B083-B400A8FF7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Companies using data science for generating profit or say Data Driven Organisations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A2D926-A41B-443A-94B0-06B63D9F05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122" name="Picture 2" descr="Netflix isn't changing its logo, but has a new icon - The Verge">
            <a:extLst>
              <a:ext uri="{FF2B5EF4-FFF2-40B4-BE49-F238E27FC236}">
                <a16:creationId xmlns:a16="http://schemas.microsoft.com/office/drawing/2014/main" id="{B2A0B811-F23C-4B11-B69F-1725183067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80" y="2108202"/>
            <a:ext cx="2893167" cy="1928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Flipkart to challenge Amazon, Netflix with free video streaming ...">
            <a:extLst>
              <a:ext uri="{FF2B5EF4-FFF2-40B4-BE49-F238E27FC236}">
                <a16:creationId xmlns:a16="http://schemas.microsoft.com/office/drawing/2014/main" id="{4ACEC793-99D6-4CCC-B078-F1607B4B2A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0119" y="2140086"/>
            <a:ext cx="3372256" cy="1896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The meaning behind Amazon's logo - Visual Hierarchy Blog">
            <a:extLst>
              <a:ext uri="{FF2B5EF4-FFF2-40B4-BE49-F238E27FC236}">
                <a16:creationId xmlns:a16="http://schemas.microsoft.com/office/drawing/2014/main" id="{5B516C5A-DB03-4401-8245-4757B54D89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9872" y="2108200"/>
            <a:ext cx="2885808" cy="1848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P&amp;G, Procter &amp; Gamble – Logos Download">
            <a:extLst>
              <a:ext uri="{FF2B5EF4-FFF2-40B4-BE49-F238E27FC236}">
                <a16:creationId xmlns:a16="http://schemas.microsoft.com/office/drawing/2014/main" id="{7B9DE4F6-D910-42F7-ADB3-8F6BC724F1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320" y="4158391"/>
            <a:ext cx="3558525" cy="1589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Commercial Banking | JPMorgan Chase">
            <a:extLst>
              <a:ext uri="{FF2B5EF4-FFF2-40B4-BE49-F238E27FC236}">
                <a16:creationId xmlns:a16="http://schemas.microsoft.com/office/drawing/2014/main" id="{E7ADD682-B007-48EC-B4DB-D131E899B5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7458" y="4616787"/>
            <a:ext cx="4533900" cy="100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45394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3CB0C-1FA6-4C4F-ADA0-E16452E39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 How do these data scientists help me in making my organization data-driven?</a:t>
            </a:r>
            <a:endParaRPr lang="en-IN" dirty="0"/>
          </a:p>
        </p:txBody>
      </p:sp>
      <p:pic>
        <p:nvPicPr>
          <p:cNvPr id="7172" name="Picture 4" descr="Magnifying Glass Logo, Document, Data, Text, Technology, Line ...">
            <a:extLst>
              <a:ext uri="{FF2B5EF4-FFF2-40B4-BE49-F238E27FC236}">
                <a16:creationId xmlns:a16="http://schemas.microsoft.com/office/drawing/2014/main" id="{0F90DC3E-20F8-45F2-AE11-4FBE2BEE874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654" y="2215204"/>
            <a:ext cx="1450757" cy="1450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111EFFE-9B9B-46B7-B83D-9BABBFAB1AAC}"/>
              </a:ext>
            </a:extLst>
          </p:cNvPr>
          <p:cNvSpPr txBox="1"/>
          <p:nvPr/>
        </p:nvSpPr>
        <p:spPr>
          <a:xfrm>
            <a:off x="631654" y="3852153"/>
            <a:ext cx="15667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1. Defining the problem statement </a:t>
            </a:r>
          </a:p>
        </p:txBody>
      </p:sp>
      <p:pic>
        <p:nvPicPr>
          <p:cNvPr id="7174" name="Picture 6" descr="Azure Data Factory: Connecting Data to Insights">
            <a:extLst>
              <a:ext uri="{FF2B5EF4-FFF2-40B4-BE49-F238E27FC236}">
                <a16:creationId xmlns:a16="http://schemas.microsoft.com/office/drawing/2014/main" id="{3A2AE734-DE90-4DB1-9D34-37367A456E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9462" y="2067078"/>
            <a:ext cx="4502002" cy="2458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9EEC2F8C-09B5-409B-A46A-F382A175EAAE}"/>
              </a:ext>
            </a:extLst>
          </p:cNvPr>
          <p:cNvSpPr/>
          <p:nvPr/>
        </p:nvSpPr>
        <p:spPr>
          <a:xfrm>
            <a:off x="2198451" y="3035030"/>
            <a:ext cx="466928" cy="3210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138B05-3156-41D7-903B-CC223BA6C3B6}"/>
              </a:ext>
            </a:extLst>
          </p:cNvPr>
          <p:cNvSpPr txBox="1"/>
          <p:nvPr/>
        </p:nvSpPr>
        <p:spPr>
          <a:xfrm>
            <a:off x="3015574" y="4525185"/>
            <a:ext cx="359923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2. Gathering data forming Data-lake and the performing ETL or ELT to make Data-warehouse , getting insights to further move on to ML phase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3D5934F0-9B2F-4EB0-A7D6-D76D1A7385F5}"/>
              </a:ext>
            </a:extLst>
          </p:cNvPr>
          <p:cNvSpPr/>
          <p:nvPr/>
        </p:nvSpPr>
        <p:spPr>
          <a:xfrm>
            <a:off x="6858000" y="3119082"/>
            <a:ext cx="398834" cy="3099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7176" name="Picture 8" descr="Machine Learning Course Near Me - Machine Learning Logo Design, HD ...">
            <a:extLst>
              <a:ext uri="{FF2B5EF4-FFF2-40B4-BE49-F238E27FC236}">
                <a16:creationId xmlns:a16="http://schemas.microsoft.com/office/drawing/2014/main" id="{12CCD02B-E8C1-41FB-B6EB-5ACA84F9DB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4384" y="2379856"/>
            <a:ext cx="1887166" cy="1788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72A6F233-BC2E-48AE-966F-32168C2DE688}"/>
              </a:ext>
            </a:extLst>
          </p:cNvPr>
          <p:cNvSpPr/>
          <p:nvPr/>
        </p:nvSpPr>
        <p:spPr>
          <a:xfrm>
            <a:off x="9231550" y="3035030"/>
            <a:ext cx="457199" cy="3210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7178" name="Picture 10" descr="Continuous Integration Continuous Delivery Codeship Inc. Software ...">
            <a:extLst>
              <a:ext uri="{FF2B5EF4-FFF2-40B4-BE49-F238E27FC236}">
                <a16:creationId xmlns:a16="http://schemas.microsoft.com/office/drawing/2014/main" id="{865705B5-0554-423F-8E7E-EF77876C15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7996" y="2382060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E27CC4B-546C-41C5-AE71-01B6836A31F5}"/>
              </a:ext>
            </a:extLst>
          </p:cNvPr>
          <p:cNvSpPr txBox="1"/>
          <p:nvPr/>
        </p:nvSpPr>
        <p:spPr>
          <a:xfrm>
            <a:off x="7577847" y="4313818"/>
            <a:ext cx="159857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3. Applying and evaluating ML algorithms and see its adaptability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089F602-FC11-4AC8-BA11-370390A737C3}"/>
              </a:ext>
            </a:extLst>
          </p:cNvPr>
          <p:cNvSpPr txBox="1"/>
          <p:nvPr/>
        </p:nvSpPr>
        <p:spPr>
          <a:xfrm>
            <a:off x="9897996" y="4902740"/>
            <a:ext cx="21431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4. Deploying the machine learning model for use at scale</a:t>
            </a:r>
          </a:p>
        </p:txBody>
      </p:sp>
    </p:spTree>
    <p:extLst>
      <p:ext uri="{BB962C8B-B14F-4D97-AF65-F5344CB8AC3E}">
        <p14:creationId xmlns:p14="http://schemas.microsoft.com/office/powerpoint/2010/main" val="3532169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79238-723C-4E92-BE8A-73B613C148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they do it all alone? Who are those data warriors?</a:t>
            </a:r>
            <a:endParaRPr lang="en-IN" dirty="0"/>
          </a:p>
        </p:txBody>
      </p:sp>
      <p:pic>
        <p:nvPicPr>
          <p:cNvPr id="4" name="Picture 4" descr="Magnifying Glass Logo, Document, Data, Text, Technology, Line ...">
            <a:extLst>
              <a:ext uri="{FF2B5EF4-FFF2-40B4-BE49-F238E27FC236}">
                <a16:creationId xmlns:a16="http://schemas.microsoft.com/office/drawing/2014/main" id="{BB9BE281-1769-4377-8F21-BC5D3EB47BD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2585" y="1942830"/>
            <a:ext cx="1578583" cy="1578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Analysis, analyst, analytics, chart, computer, data, laptop icon">
            <a:extLst>
              <a:ext uri="{FF2B5EF4-FFF2-40B4-BE49-F238E27FC236}">
                <a16:creationId xmlns:a16="http://schemas.microsoft.com/office/drawing/2014/main" id="{204D2FA5-8CE7-45DF-B959-54B10E6672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8297" y="4492496"/>
            <a:ext cx="1472119" cy="1472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Small Business Logo Maker | Design Small Business Logos ...">
            <a:extLst>
              <a:ext uri="{FF2B5EF4-FFF2-40B4-BE49-F238E27FC236}">
                <a16:creationId xmlns:a16="http://schemas.microsoft.com/office/drawing/2014/main" id="{1B2EA963-CF3D-4702-A193-F55F49FC5E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847" y="4625598"/>
            <a:ext cx="1358529" cy="1358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Data Scientist – Freelancing Project, R Language | New York">
            <a:extLst>
              <a:ext uri="{FF2B5EF4-FFF2-40B4-BE49-F238E27FC236}">
                <a16:creationId xmlns:a16="http://schemas.microsoft.com/office/drawing/2014/main" id="{2F9BEB4D-5C74-4379-B2F3-D022FE2C0A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7858" y="4648144"/>
            <a:ext cx="1133045" cy="1365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 descr="Engineering Jobs in South Wales and beyond | Cheesecake Recruitment">
            <a:extLst>
              <a:ext uri="{FF2B5EF4-FFF2-40B4-BE49-F238E27FC236}">
                <a16:creationId xmlns:a16="http://schemas.microsoft.com/office/drawing/2014/main" id="{F2D04954-DE63-4499-BD84-EAFECD94A9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1394" y="4433784"/>
            <a:ext cx="2117610" cy="1586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Azure Data Factory: Connecting Data to Insights">
            <a:extLst>
              <a:ext uri="{FF2B5EF4-FFF2-40B4-BE49-F238E27FC236}">
                <a16:creationId xmlns:a16="http://schemas.microsoft.com/office/drawing/2014/main" id="{6EE8936A-1E95-4BEF-9E1A-DD0D481D69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3082" y="1884160"/>
            <a:ext cx="3054485" cy="1667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Machine Learning Course Near Me - Machine Learning Logo Design, HD ...">
            <a:extLst>
              <a:ext uri="{FF2B5EF4-FFF2-40B4-BE49-F238E27FC236}">
                <a16:creationId xmlns:a16="http://schemas.microsoft.com/office/drawing/2014/main" id="{42D8B503-5476-4A4E-A23D-146E82C14A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7264" y="2196937"/>
            <a:ext cx="1280390" cy="1213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Continuous Integration Continuous Delivery Codeship Inc. Software ...">
            <a:extLst>
              <a:ext uri="{FF2B5EF4-FFF2-40B4-BE49-F238E27FC236}">
                <a16:creationId xmlns:a16="http://schemas.microsoft.com/office/drawing/2014/main" id="{4ECD98C5-ED8E-49D6-94A5-D37547E8CC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1394" y="2139780"/>
            <a:ext cx="1454052" cy="1454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 descr="Engineering Jobs in South Wales and beyond | Cheesecake Recruitment">
            <a:extLst>
              <a:ext uri="{FF2B5EF4-FFF2-40B4-BE49-F238E27FC236}">
                <a16:creationId xmlns:a16="http://schemas.microsoft.com/office/drawing/2014/main" id="{1890EE53-C332-4341-913D-EF95FB4ADB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7209" y="4398012"/>
            <a:ext cx="2117610" cy="1586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Analysis, analyst, analytics, chart, computer, data, laptop icon">
            <a:extLst>
              <a:ext uri="{FF2B5EF4-FFF2-40B4-BE49-F238E27FC236}">
                <a16:creationId xmlns:a16="http://schemas.microsoft.com/office/drawing/2014/main" id="{97B91A0B-AFF8-4FBB-A1DA-1803DE19C6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9342" y="4541140"/>
            <a:ext cx="1472119" cy="1472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FD725EA9-0967-43DD-B199-28DAE84D19D9}"/>
              </a:ext>
            </a:extLst>
          </p:cNvPr>
          <p:cNvSpPr/>
          <p:nvPr/>
        </p:nvSpPr>
        <p:spPr>
          <a:xfrm>
            <a:off x="2841168" y="2718039"/>
            <a:ext cx="859697" cy="1905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35D7ECB3-16C8-4E4B-950B-69303DACC302}"/>
              </a:ext>
            </a:extLst>
          </p:cNvPr>
          <p:cNvSpPr/>
          <p:nvPr/>
        </p:nvSpPr>
        <p:spPr>
          <a:xfrm>
            <a:off x="6842864" y="2718039"/>
            <a:ext cx="598796" cy="2975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BC1502CA-3E61-4CC5-BB71-0DCAEFA59AEE}"/>
              </a:ext>
            </a:extLst>
          </p:cNvPr>
          <p:cNvSpPr/>
          <p:nvPr/>
        </p:nvSpPr>
        <p:spPr>
          <a:xfrm>
            <a:off x="9114817" y="2718039"/>
            <a:ext cx="662534" cy="2975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7" name="Picture 6" descr="Data Scientist – Freelancing Project, R Language | New York">
            <a:extLst>
              <a:ext uri="{FF2B5EF4-FFF2-40B4-BE49-F238E27FC236}">
                <a16:creationId xmlns:a16="http://schemas.microsoft.com/office/drawing/2014/main" id="{C55D7826-0B89-4681-9E2E-D72A2DA6D2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4816" y="4560590"/>
            <a:ext cx="1133045" cy="1365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BF2970B-3188-441A-9928-A5EBE99A50B8}"/>
              </a:ext>
            </a:extLst>
          </p:cNvPr>
          <p:cNvSpPr txBox="1"/>
          <p:nvPr/>
        </p:nvSpPr>
        <p:spPr>
          <a:xfrm>
            <a:off x="233464" y="5798368"/>
            <a:ext cx="3326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Business People + Data Analyst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69298A9-E656-4032-AFE3-FBD2E524585D}"/>
              </a:ext>
            </a:extLst>
          </p:cNvPr>
          <p:cNvSpPr txBox="1"/>
          <p:nvPr/>
        </p:nvSpPr>
        <p:spPr>
          <a:xfrm>
            <a:off x="4056434" y="5815722"/>
            <a:ext cx="33268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Business People +Data Engineer +Data Analyst +Data Scientist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B9D86D2-33C5-4E57-B8DA-76B1FBF89D52}"/>
              </a:ext>
            </a:extLst>
          </p:cNvPr>
          <p:cNvSpPr txBox="1"/>
          <p:nvPr/>
        </p:nvSpPr>
        <p:spPr>
          <a:xfrm>
            <a:off x="7762672" y="5809655"/>
            <a:ext cx="18774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Data Scientist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B607903-5295-4BA8-AAE5-42B97F0DBB8A}"/>
              </a:ext>
            </a:extLst>
          </p:cNvPr>
          <p:cNvSpPr txBox="1"/>
          <p:nvPr/>
        </p:nvSpPr>
        <p:spPr>
          <a:xfrm>
            <a:off x="10029217" y="5925705"/>
            <a:ext cx="1700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  Data Engineer</a:t>
            </a:r>
          </a:p>
        </p:txBody>
      </p:sp>
      <p:pic>
        <p:nvPicPr>
          <p:cNvPr id="22" name="Picture 4" descr="Small Business Logo Maker | Design Small Business Logos ...">
            <a:extLst>
              <a:ext uri="{FF2B5EF4-FFF2-40B4-BE49-F238E27FC236}">
                <a16:creationId xmlns:a16="http://schemas.microsoft.com/office/drawing/2014/main" id="{0D98DB08-E4E1-4BC8-94A3-62422AEE91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1109" y="3445272"/>
            <a:ext cx="975505" cy="975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25047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1ACFAF4-D4B7-40E2-9CBA-23113B910F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202114" cy="334631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A8CFEBA-6783-44DF-90A4-6836CD0E76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2114" y="0"/>
            <a:ext cx="5989886" cy="334631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EB94357-53E2-4E69-944F-6CFC4603BE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334758"/>
            <a:ext cx="6202114" cy="35232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D4673D4-20BD-495C-84D9-4F9E2C82C3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2114" y="3334757"/>
            <a:ext cx="5989886" cy="3523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589538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VTI">
  <a:themeElements>
    <a:clrScheme name="AnalogousFromRegularSeed_2SEEDS">
      <a:dk1>
        <a:srgbClr val="000000"/>
      </a:dk1>
      <a:lt1>
        <a:srgbClr val="FFFFFF"/>
      </a:lt1>
      <a:dk2>
        <a:srgbClr val="412428"/>
      </a:dk2>
      <a:lt2>
        <a:srgbClr val="E8E2E3"/>
      </a:lt2>
      <a:accent1>
        <a:srgbClr val="3BB19A"/>
      </a:accent1>
      <a:accent2>
        <a:srgbClr val="47B572"/>
      </a:accent2>
      <a:accent3>
        <a:srgbClr val="4DA9C3"/>
      </a:accent3>
      <a:accent4>
        <a:srgbClr val="B13B7D"/>
      </a:accent4>
      <a:accent5>
        <a:srgbClr val="C34D5D"/>
      </a:accent5>
      <a:accent6>
        <a:srgbClr val="B15C3B"/>
      </a:accent6>
      <a:hlink>
        <a:srgbClr val="C34D64"/>
      </a:hlink>
      <a:folHlink>
        <a:srgbClr val="7F7F7F"/>
      </a:folHlink>
    </a:clrScheme>
    <a:fontScheme name="Retrospect">
      <a:majorFont>
        <a:latin typeface="Georgia Pro Cond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Speak Pro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420</TotalTime>
  <Words>459</Words>
  <Application>Microsoft Office PowerPoint</Application>
  <PresentationFormat>Widescreen</PresentationFormat>
  <Paragraphs>51</Paragraphs>
  <Slides>20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Calibri</vt:lpstr>
      <vt:lpstr>Georgia Pro Cond Light</vt:lpstr>
      <vt:lpstr>Speak Pro</vt:lpstr>
      <vt:lpstr>RetrospectVTI</vt:lpstr>
      <vt:lpstr>Who The Hell Is Data Scientist ?</vt:lpstr>
      <vt:lpstr>Flow of this session </vt:lpstr>
      <vt:lpstr>What is data and why should I bother about it? </vt:lpstr>
      <vt:lpstr>Sectors for having tons of data are potential data factory</vt:lpstr>
      <vt:lpstr>How can these numbers help in problem-solving? </vt:lpstr>
      <vt:lpstr>Companies using data science for generating profit or say Data Driven Organisations</vt:lpstr>
      <vt:lpstr> How do these data scientists help me in making my organization data-driven?</vt:lpstr>
      <vt:lpstr>Can they do it all alone? Who are those data warriors?</vt:lpstr>
      <vt:lpstr>PowerPoint Presentation</vt:lpstr>
      <vt:lpstr>What is a full-stack data scientist or AI engineer ? Why they are so much in demand?</vt:lpstr>
      <vt:lpstr>How can I get started?</vt:lpstr>
      <vt:lpstr>PowerPoint Presentation</vt:lpstr>
      <vt:lpstr>PowerPoint Presentation</vt:lpstr>
      <vt:lpstr>PowerPoint Presentation</vt:lpstr>
      <vt:lpstr>Who the Hell is Data Scientist ? Ans: Jack of All Trades</vt:lpstr>
      <vt:lpstr>Will recession or Automation Take away Jobs of  Data scientist or people involved in pipeline?</vt:lpstr>
      <vt:lpstr>PowerPoint Presentation</vt:lpstr>
      <vt:lpstr>PowerPoint Presentation</vt:lpstr>
      <vt:lpstr>                 Q &amp; A</vt:lpstr>
      <vt:lpstr>            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Who The Hell Is Data Scientist ?</dc:title>
  <dc:creator>rinki nag</dc:creator>
  <cp:lastModifiedBy>rinki nag</cp:lastModifiedBy>
  <cp:revision>168</cp:revision>
  <dcterms:created xsi:type="dcterms:W3CDTF">2020-05-01T15:30:26Z</dcterms:created>
  <dcterms:modified xsi:type="dcterms:W3CDTF">2020-05-03T09:41:46Z</dcterms:modified>
</cp:coreProperties>
</file>